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306" r:id="rId41"/>
    <p:sldId id="295" r:id="rId42"/>
    <p:sldId id="296" r:id="rId43"/>
    <p:sldId id="297" r:id="rId44"/>
    <p:sldId id="299" r:id="rId45"/>
    <p:sldId id="298" r:id="rId46"/>
    <p:sldId id="300" r:id="rId47"/>
    <p:sldId id="301" r:id="rId48"/>
    <p:sldId id="302" r:id="rId49"/>
    <p:sldId id="303" r:id="rId50"/>
    <p:sldId id="304" r:id="rId51"/>
    <p:sldId id="305" r:id="rId5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6226" autoAdjust="0"/>
  </p:normalViewPr>
  <p:slideViewPr>
    <p:cSldViewPr snapToGrid="0">
      <p:cViewPr varScale="1">
        <p:scale>
          <a:sx n="65" d="100"/>
          <a:sy n="65" d="100"/>
        </p:scale>
        <p:origin x="13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2112D-9AF3-4093-8E2B-489C54DD44D6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18B75-7298-4C05-A8C4-D4C660E8B57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052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팀은 크게 콘텐츠 팀과 웹페이지 개발로 나뉩니다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7481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일에는 팀원 내 역할 분담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카드뉴스 이외의 컨텐츠에 대한 토의를 진행했습니다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901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일에는 웹페이지 툴 제작 및 라이선스 정리를 진행했습니다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8155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일에는 팀별 진행 상황 공유 및 최종 점검을 진행했습니다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9922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프로젝트 소개입니다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377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다양한 형태로 컨텐츠를 유통할 것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018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소프트웨어 간의 저작권 충돌이 발생하지 않도록 오픈소스 라이선스에 관해 충분히 검토할 것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가지에 초점을 두었습니다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38657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프로젝트 소개입니다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2335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컨텐츠 주제를 국내 여행으로 선정했습니다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곧 방학이 시작됨에 따라 지금 시기에 흥미롭게 볼 주제라 생각했기 때문입니다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26785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컨텐츠 유형은 크게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971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일반적인 서술 방식입니다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흔히 알고 계시는 정보 나열식으로 이루어져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223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팀은 크게 콘텐츠 팀과 웹페이지 개발로 나뉩니다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7274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인포그래픽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포스터입니다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눈에 한 계절의 여행지 정보를 볼 수 있게 만들었습니다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86132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카드 뉴스입니다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지역을 선택해 그 지역의 여행지 정보를 나열했습니다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2289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라이센스입니다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25607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라이선스와 아파치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2.0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라이선스 두가지를 사용했습니다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라이선스의 충돌을 줄이기 위하여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MIT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라이센스 위주로 사용하였습니다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84923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라이센스 문서는 크게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주제와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11211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본문으로 구성되어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2535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본문을 자세히 살펴보면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웹페이지 오픈소스에 대한 설명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6313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사용한 오픈소스 소프트웨어 이름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171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오픈소스 주소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43514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저작권 표기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829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콘텐츠 팀은 카드뉴스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인포그래픽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포스터 등 웹페이지에 들어갈 콘텐츠 제작 및 라이선스 문서 작성을 담당했으며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홍산해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한동연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박서연으로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이루어져있습니다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12767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사용한 라이센스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29474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라이선스 원문 순으로 구성되어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34749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과제 컨셉이 여행지를 추천해주는 것이므로 웹사이트제작을 할 때 추천 여행지를 보다 사람들이 잘 접할 수 있도록 심플한 디자인으로 눈에 확 띄게끔 제작하였습니다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13438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과제 컨셉이 여행지를 추천해주는 것이므로 웹사이트제작을 할 때 추천 여행지를 보다 사람들이 잘 접할 수 있도록 심플한 디자인으로 눈에 확 띄게끔 제작하였습니다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17492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저희의 과제 컨셉이 여행지를 추천해주는 것이므로 웹사이트제작을 할 때 추천 여행지를 보다 사람들이 잘 접할 수 있도록 심플한 디자인으로 눈에 확 띄게끔 제작하였습니다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57702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웹사이트를 제작할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때 기본적인 틀은 부트스트랩을 사용했고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1202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중간에 있는 카드는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부트스니프에서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템플릿을 가져와 사용하였습니다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83799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글씨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open sans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구글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font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사용하였고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0309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로고같은 부분은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afiinity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designer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통하여 간단하게 제작하였습니다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27928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로고같은 부분은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afiinity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designer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통하여 간단하게 제작하였습니다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882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콘텐츠 팀은 카드뉴스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인포그래픽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포스터 등 웹페이지에 들어갈 콘텐츠 제작 및 라이선스 문서 작성을 담당했으며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홍산해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한동연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박서연으로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이루어져있습니다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18637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겨울 을 클릭하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면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252731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저희가 만든 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겨울 포스터를 볼 수 있고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66557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도시에 해당하는 추천 여행 장소를 보고싶으면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원하는 카드를 선택해서 들어가서 보면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85129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들어가보시면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카드모양으로 추천여행지가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553785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상단의 카드뉴스라는 버튼을 누르면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85634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상단의 카드뉴스라는 버튼을 누르면 다음과 같이 카드뉴스를 볼 수가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3893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상단과 하단의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facebook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twiter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 클릭하면 웹사이트를 공유 할 수가 있고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519736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라이센스를 클릭하면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49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606534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웹페이지에서 사용된 오픈소스의 라이센스를 볼 수가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50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40212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이상으로 발표를 마치겠습니다</a:t>
            </a:r>
            <a:r>
              <a:rPr lang="en-US" altLang="ko-KR" dirty="0"/>
              <a:t>. </a:t>
            </a: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51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3107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웹페이지 팀은 웹페이지 개발 및 콘텐츠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 기능 구현을 담당했으며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최준호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유영민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강하늘로 이루어져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94525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웹페이지 팀은 웹페이지 개발 및 콘텐츠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공유 기능 구현을 담당했으며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최준호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유영민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강하늘로 이루어져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66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매주 금요일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시에 팀활동을 진행했습니다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45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22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일에는 조 규칙 정하기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향후 계획 세우기를 진행하였습니다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696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월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29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일에는 컨텐츠 주제 정하기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팀 나누기 등을 진행했습니다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18B75-7298-4C05-A8C4-D4C660E8B57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172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6D0832-B88B-4734-8DCE-C54B63940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DADC95-3E16-4E05-99AC-C582D3BEA9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4EEC8B-65C6-48C3-A412-691BD3656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3ECB96-ECF4-441B-8CF0-4D934FCC0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DA7D1F-3C4F-4CA7-8604-0C2F7454D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4473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A2B0E-B511-42BA-B504-4880962AF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29C598-27C7-48CA-A678-456627A30A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890F1B-378A-4A69-80E2-DA874817D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49B517-1F7F-476C-BBE0-32C30FEF9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34FE2C-EDAD-45E0-A50C-8308B062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6722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4FC955A-F6F1-4F51-9792-7561C620FB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EF50ED-CD9C-4068-946F-D21427CDB3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891AC6-9A5A-49EF-94EC-4B572CC3F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DAFAF5-EFFD-472F-AC97-BAE72C5A9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48A16E-4F46-4049-9A14-9ACD3866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3592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378B93-6C7A-4507-BE85-023654310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B46EC7-0AD6-4BAC-81F7-DFD764AFE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6B3A66-92EF-4D4E-958D-7801B2497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8591C4-5D58-4224-A374-77DE3C114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3D0A3A-7942-4D95-B963-77A415E91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1545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EA5699-D838-4C30-9C04-C8B5AD97D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680E62-E3F2-458B-8C30-3ED931A69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FCAF54-4B94-4826-B35E-785E3B8EC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FCD74A-988B-4883-B81B-98E0EC3E7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D30379-302D-46AB-AC58-FB0DD47A5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712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0DDBB4-B6EC-4668-8043-912F370C4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3381E7-A854-4AE7-A5E3-518D0E4BE5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1E44A8E-D15C-474F-9BD7-62745504A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8573D9-A5CE-4487-86B5-370A3E206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A3D0F3-62DD-4A19-AA64-3E55F2158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5A07F4-098C-4407-84BD-62BF575FD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7798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EA785C-C62A-4476-BDA5-57E604646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6C63E23-9D19-494F-8869-A899D4F78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ED3C37-28DF-4A3E-9235-9DFBFEE59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8B79A64-29F2-4A4D-BC6E-0AC63884EC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B26D323-0652-4CAF-BD25-C764C0C82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692C23-B76B-4F70-8596-83074DAA8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E4E699-C285-4421-B05D-D32E1BBE5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F8AE74-4B84-429C-936F-D978113A1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6533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085939-C907-4DEE-A8FF-9C1EAB71E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37AB5A2-41E7-448E-B808-D606A01E0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D9A4998-7D2B-4AEC-9EBB-4D9D5759D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90125AD-1822-495C-AF6F-577AC697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5875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53A460D-B7C7-487C-ADFA-3F7207A86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B72505-ED0D-4E81-B002-FF9E087C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2C411A7-E443-46E6-87DB-5EA5F1D4C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878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12FAB-A5DA-4BF2-8597-B1B037821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5CAA3B-028D-4821-9DC0-1A3077867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023100-1E56-4C6B-A7B4-CBFC58403A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667D1B-036B-49B0-B941-20A509CFB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1F96A0-574B-4996-A5BB-1670B8E93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B9FB64-85D1-4E7D-ADB5-2D82D481C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2263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C1988D-C13C-49C4-AF31-7B212201F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9D8CE55-D70B-4D81-92C1-A940328D37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B3536FB-3A4E-4CB6-81F1-C965D2665B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2B2097-39D6-42B7-8B89-E149B53C6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75110B8-ADE3-4D92-852C-36E34CD8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C5C658-26A4-4873-9655-760D7583C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188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C4AE85-34CB-4212-AA15-F9648F9C1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3FF8A4-D519-48AF-93EC-536CAE16E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4249AF-6515-4AE5-A49C-B8CC1DE5D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1D64D-78AA-4D09-8F31-35E89CB55AEC}" type="datetimeFigureOut">
              <a:rPr lang="ko-KR" altLang="en-US" smtClean="0"/>
              <a:t>2018-12-12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01759C-FCC3-4BE8-91DD-CB5FCC7EE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398AD8-6018-4FB7-93C2-1B2E4C91FB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56E67-4F25-45C7-8F7A-DAC3FC8C3C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03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1678328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A10D65-21B3-40D2-ADC5-5072A99E0245}"/>
              </a:ext>
            </a:extLst>
          </p:cNvPr>
          <p:cNvSpPr txBox="1"/>
          <p:nvPr/>
        </p:nvSpPr>
        <p:spPr>
          <a:xfrm>
            <a:off x="7060555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B-11</a:t>
            </a: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3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이름뭐하조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2141317" y="2151727"/>
            <a:ext cx="27779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OPEN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SOURCE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PBL-2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PROJECT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727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2616935" y="2767278"/>
            <a:ext cx="194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22</a:t>
            </a:r>
            <a:endParaRPr lang="ko-KR" altLang="en-US" sz="8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76297" y="2691744"/>
            <a:ext cx="3831901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조 규칙 정하기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향후 계획 세우기</a:t>
            </a:r>
          </a:p>
        </p:txBody>
      </p:sp>
    </p:spTree>
    <p:extLst>
      <p:ext uri="{BB962C8B-B14F-4D97-AF65-F5344CB8AC3E}">
        <p14:creationId xmlns:p14="http://schemas.microsoft.com/office/powerpoint/2010/main" val="2168785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2616935" y="2767278"/>
            <a:ext cx="194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29</a:t>
            </a:r>
            <a:endParaRPr lang="ko-KR" altLang="en-US" sz="8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76297" y="2691744"/>
            <a:ext cx="3831901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주제 정하기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나누기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086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2616935" y="2767278"/>
            <a:ext cx="194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30</a:t>
            </a:r>
            <a:endParaRPr lang="ko-KR" altLang="en-US" sz="8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76297" y="2322412"/>
            <a:ext cx="4025103" cy="2213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내 역할 분담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카드 뉴스 이외의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토의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1525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2616935" y="2767278"/>
            <a:ext cx="194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r>
            <a:endParaRPr lang="ko-KR" altLang="en-US" sz="8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76297" y="2691744"/>
            <a:ext cx="4025103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 툴 제작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라이센스 정리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5618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2616935" y="2767278"/>
            <a:ext cx="19424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r>
            <a:endParaRPr lang="ko-KR" altLang="en-US" sz="80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76297" y="2691744"/>
            <a:ext cx="4025103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팀별 진행 상황 공유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최종 점검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58285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4546966" y="2643204"/>
            <a:ext cx="30980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</a:t>
            </a:r>
            <a:endParaRPr lang="en-US" altLang="ko-KR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672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2826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547768" y="1280157"/>
            <a:ext cx="11004152" cy="5105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 우리 팀은 </a:t>
            </a:r>
            <a:r>
              <a:rPr lang="ko-KR" altLang="en-US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컨텐트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유통 관련 웹 서비스를 운영하는 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A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사 클라이언트로부터 오픈소스로 작성된 웹 프로그램 개발을 수주하였다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클라이언트는 이후의 유지 보수를 위해 오픈소스들을 이용하여 프로그램을 개발하되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나중에 법적인 문제가 생기지 않도록 법적인 검토에 대한 보증까지 요구하였다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 우리는 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3</a:t>
            </a:r>
            <a:r>
              <a:rPr lang="ko-KR" altLang="en-US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주동안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오픈소스 소프트웨어들을 이용하여 페이스북 및 트위터에서 </a:t>
            </a:r>
            <a:r>
              <a:rPr lang="ko-KR" altLang="en-US" sz="2200" b="1" dirty="0">
                <a:solidFill>
                  <a:srgbClr val="00B0F0"/>
                </a:solidFill>
                <a:latin typeface="맑은 고딕" panose="020B0503020000020004" pitchFamily="50" charset="-127"/>
              </a:rPr>
              <a:t>다양한 형태로 </a:t>
            </a:r>
            <a:r>
              <a:rPr lang="ko-KR" altLang="en-US" sz="2200" b="1" dirty="0" err="1">
                <a:solidFill>
                  <a:srgbClr val="00B0F0"/>
                </a:solidFill>
                <a:latin typeface="맑은 고딕" panose="020B0503020000020004" pitchFamily="50" charset="-127"/>
              </a:rPr>
              <a:t>컨텐트를</a:t>
            </a:r>
            <a:r>
              <a:rPr lang="ko-KR" altLang="en-US" sz="2200" b="1" dirty="0">
                <a:solidFill>
                  <a:srgbClr val="00B0F0"/>
                </a:solidFill>
                <a:latin typeface="맑은 고딕" panose="020B0503020000020004" pitchFamily="50" charset="-127"/>
              </a:rPr>
              <a:t> 유통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하는</a:t>
            </a:r>
            <a:r>
              <a:rPr lang="ko-KR" altLang="en-US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소프트웨어를 개발하기로 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어떤 오픈소스 소프트웨어들을 사용할 것인지 선택하고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각 소프트웨어 간의 저작권 충돌이 발생하지 않도록 오픈소스 라이센스에 관해 충분히 검토할 필요가 있다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이를 바탕으로 클라이언트에게 납품하는 오픈소스 프로그램을 개발하고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소프트웨어 컴포넌트들의 라이센스 검증에 관한 내용을 보장하는 문서를 작성 및 발급하는 최종 공급 과정을 진행하자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06105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28263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547768" y="1280157"/>
            <a:ext cx="11004152" cy="5105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 우리 팀은 </a:t>
            </a:r>
            <a:r>
              <a:rPr lang="ko-KR" altLang="en-US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컨텐트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유통 관련 웹 서비스를 운영하는 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A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사 클라이언트로부터 오픈소스로 작성된 웹 프로그램 개발을 수주하였다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클라이언트는 이후의 유지 보수를 위해 오픈소스들을 이용하여 프로그램을 개발하되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나중에 법적인 문제가 생기지 않도록 법적인 검토에 대한 보증까지 요구하였다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 우리는 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3</a:t>
            </a:r>
            <a:r>
              <a:rPr lang="ko-KR" altLang="en-US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주동안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오픈소스 소프트웨어들을 이용하여 페이스북 및 트위터에서 다양한 형태로 </a:t>
            </a:r>
            <a:r>
              <a:rPr lang="ko-KR" altLang="en-US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컨텐트를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유통하는 소프트웨어를 개발하기로 하였다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어떤 오픈소스 소프트웨어들을 사용할 것인지 선택하고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rgbClr val="00B0F0"/>
                </a:solidFill>
                <a:latin typeface="맑은 고딕" panose="020B0503020000020004" pitchFamily="50" charset="-127"/>
              </a:rPr>
              <a:t>각 소프트웨어 간의 저작권 충돌이 발생하지 않도록 오픈소스 라이센스에 관해 충분히 검토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할 필요가 있다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이를 바탕으로 클라이언트에게 납품하는 오픈소스 프로그램을 개발하고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, </a:t>
            </a:r>
            <a:r>
              <a:rPr lang="ko-KR" altLang="en-US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소프트웨어 컴포넌트들의 라이센스 검증에 관한 내용을 보장하는 문서를 작성 및 발급하는 최종 공급 과정을 진행하자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70311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4546966" y="2643204"/>
            <a:ext cx="30980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결과물</a:t>
            </a:r>
            <a:endParaRPr lang="en-US" altLang="ko-KR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소개</a:t>
            </a:r>
            <a:endParaRPr lang="en-US" altLang="ko-KR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7731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891466" y="3044276"/>
            <a:ext cx="33933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국내 여행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656937" y="2322411"/>
            <a:ext cx="2531583" cy="2213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지금 시기에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흥미롭게 볼 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주제라 생각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368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94680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1167790" y="2736502"/>
            <a:ext cx="17506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팀 소개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및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팀원 역할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099FB7-F0F7-4783-83DE-3977F507CB8C}"/>
              </a:ext>
            </a:extLst>
          </p:cNvPr>
          <p:cNvSpPr/>
          <p:nvPr/>
        </p:nvSpPr>
        <p:spPr>
          <a:xfrm>
            <a:off x="364428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811347-DB07-4D4B-8396-F265D3D072CD}"/>
              </a:ext>
            </a:extLst>
          </p:cNvPr>
          <p:cNvSpPr txBox="1"/>
          <p:nvPr/>
        </p:nvSpPr>
        <p:spPr>
          <a:xfrm>
            <a:off x="384895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팀 활동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진행 일정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8A99CA-DDDB-4B13-AFC2-BF1A2D2385AC}"/>
              </a:ext>
            </a:extLst>
          </p:cNvPr>
          <p:cNvSpPr/>
          <p:nvPr/>
        </p:nvSpPr>
        <p:spPr>
          <a:xfrm>
            <a:off x="634176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AE3A4B-B9E2-46BE-9D8B-D4690131CB1B}"/>
              </a:ext>
            </a:extLst>
          </p:cNvPr>
          <p:cNvSpPr txBox="1"/>
          <p:nvPr/>
        </p:nvSpPr>
        <p:spPr>
          <a:xfrm>
            <a:off x="654643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>
                <a:solidFill>
                  <a:schemeClr val="bg1"/>
                </a:solidFill>
              </a:rPr>
              <a:t>프로젝트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소개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BE026A3-2A7F-4A74-87A2-F0C79A153EFD}"/>
              </a:ext>
            </a:extLst>
          </p:cNvPr>
          <p:cNvSpPr/>
          <p:nvPr/>
        </p:nvSpPr>
        <p:spPr>
          <a:xfrm>
            <a:off x="903924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8FD6B9-B212-4982-AE06-DA76BC2D0D77}"/>
              </a:ext>
            </a:extLst>
          </p:cNvPr>
          <p:cNvSpPr txBox="1"/>
          <p:nvPr/>
        </p:nvSpPr>
        <p:spPr>
          <a:xfrm>
            <a:off x="924391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결과물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소개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84EF60-E308-46E8-A2F0-F13F36D7A721}"/>
              </a:ext>
            </a:extLst>
          </p:cNvPr>
          <p:cNvSpPr txBox="1"/>
          <p:nvPr/>
        </p:nvSpPr>
        <p:spPr>
          <a:xfrm>
            <a:off x="191175" y="347691"/>
            <a:ext cx="13328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40970080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4399317" y="2643204"/>
            <a:ext cx="33933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endParaRPr lang="ko-KR" altLang="en-US" sz="96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3235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117540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138007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서술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방식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099FB7-F0F7-4783-83DE-3977F507CB8C}"/>
              </a:ext>
            </a:extLst>
          </p:cNvPr>
          <p:cNvSpPr/>
          <p:nvPr/>
        </p:nvSpPr>
        <p:spPr>
          <a:xfrm>
            <a:off x="5069189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811347-DB07-4D4B-8396-F265D3D072CD}"/>
              </a:ext>
            </a:extLst>
          </p:cNvPr>
          <p:cNvSpPr txBox="1"/>
          <p:nvPr/>
        </p:nvSpPr>
        <p:spPr>
          <a:xfrm>
            <a:off x="5069189" y="2951945"/>
            <a:ext cx="216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</a:rPr>
              <a:t>인포그래픽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포스터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8A99CA-DDDB-4B13-AFC2-BF1A2D2385AC}"/>
              </a:ext>
            </a:extLst>
          </p:cNvPr>
          <p:cNvSpPr/>
          <p:nvPr/>
        </p:nvSpPr>
        <p:spPr>
          <a:xfrm>
            <a:off x="8962970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AE3A4B-B9E2-46BE-9D8B-D4690131CB1B}"/>
              </a:ext>
            </a:extLst>
          </p:cNvPr>
          <p:cNvSpPr txBox="1"/>
          <p:nvPr/>
        </p:nvSpPr>
        <p:spPr>
          <a:xfrm>
            <a:off x="9167634" y="3167388"/>
            <a:ext cx="1750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카드 뉴스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F2E8A-2FD5-41F3-85D3-D8AE17712951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</p:spTree>
    <p:extLst>
      <p:ext uri="{BB962C8B-B14F-4D97-AF65-F5344CB8AC3E}">
        <p14:creationId xmlns:p14="http://schemas.microsoft.com/office/powerpoint/2010/main" val="612441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1175409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138007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서술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방식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099FB7-F0F7-4783-83DE-3977F507CB8C}"/>
              </a:ext>
            </a:extLst>
          </p:cNvPr>
          <p:cNvSpPr/>
          <p:nvPr/>
        </p:nvSpPr>
        <p:spPr>
          <a:xfrm>
            <a:off x="5069189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811347-DB07-4D4B-8396-F265D3D072CD}"/>
              </a:ext>
            </a:extLst>
          </p:cNvPr>
          <p:cNvSpPr txBox="1"/>
          <p:nvPr/>
        </p:nvSpPr>
        <p:spPr>
          <a:xfrm>
            <a:off x="5069189" y="2951945"/>
            <a:ext cx="216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err="1">
                <a:solidFill>
                  <a:schemeClr val="bg1"/>
                </a:solidFill>
              </a:rPr>
              <a:t>인포그래픽</a:t>
            </a:r>
            <a:endParaRPr lang="en-US" altLang="ko-KR" sz="28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포스터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8A99CA-DDDB-4B13-AFC2-BF1A2D2385AC}"/>
              </a:ext>
            </a:extLst>
          </p:cNvPr>
          <p:cNvSpPr/>
          <p:nvPr/>
        </p:nvSpPr>
        <p:spPr>
          <a:xfrm>
            <a:off x="8962970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AE3A4B-B9E2-46BE-9D8B-D4690131CB1B}"/>
              </a:ext>
            </a:extLst>
          </p:cNvPr>
          <p:cNvSpPr txBox="1"/>
          <p:nvPr/>
        </p:nvSpPr>
        <p:spPr>
          <a:xfrm>
            <a:off x="9167634" y="3167388"/>
            <a:ext cx="1750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카드 뉴스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F2E8A-2FD5-41F3-85D3-D8AE17712951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</p:spTree>
    <p:extLst>
      <p:ext uri="{BB962C8B-B14F-4D97-AF65-F5344CB8AC3E}">
        <p14:creationId xmlns:p14="http://schemas.microsoft.com/office/powerpoint/2010/main" val="102167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1175409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1380073" y="2951945"/>
            <a:ext cx="17506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서술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방식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3099FB7-F0F7-4783-83DE-3977F507CB8C}"/>
              </a:ext>
            </a:extLst>
          </p:cNvPr>
          <p:cNvSpPr/>
          <p:nvPr/>
        </p:nvSpPr>
        <p:spPr>
          <a:xfrm>
            <a:off x="5069189" y="2349000"/>
            <a:ext cx="2160000" cy="2160000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811347-DB07-4D4B-8396-F265D3D072CD}"/>
              </a:ext>
            </a:extLst>
          </p:cNvPr>
          <p:cNvSpPr txBox="1"/>
          <p:nvPr/>
        </p:nvSpPr>
        <p:spPr>
          <a:xfrm>
            <a:off x="5069189" y="2951945"/>
            <a:ext cx="216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 err="1">
                <a:solidFill>
                  <a:schemeClr val="bg1">
                    <a:lumMod val="50000"/>
                  </a:schemeClr>
                </a:solidFill>
              </a:rPr>
              <a:t>인포그래픽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  <a:p>
            <a:pPr algn="ctr"/>
            <a:r>
              <a:rPr lang="ko-KR" altLang="en-US" sz="2800" b="1" dirty="0">
                <a:solidFill>
                  <a:schemeClr val="bg1">
                    <a:lumMod val="50000"/>
                  </a:schemeClr>
                </a:solidFill>
              </a:rPr>
              <a:t>포스터</a:t>
            </a:r>
            <a:endParaRPr lang="en-US" altLang="ko-KR" sz="28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18A99CA-DDDB-4B13-AFC2-BF1A2D2385AC}"/>
              </a:ext>
            </a:extLst>
          </p:cNvPr>
          <p:cNvSpPr/>
          <p:nvPr/>
        </p:nvSpPr>
        <p:spPr>
          <a:xfrm>
            <a:off x="8962970" y="2349000"/>
            <a:ext cx="2160000" cy="2160000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AE3A4B-B9E2-46BE-9D8B-D4690131CB1B}"/>
              </a:ext>
            </a:extLst>
          </p:cNvPr>
          <p:cNvSpPr txBox="1"/>
          <p:nvPr/>
        </p:nvSpPr>
        <p:spPr>
          <a:xfrm>
            <a:off x="9167634" y="3167388"/>
            <a:ext cx="1750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bg1"/>
                </a:solidFill>
              </a:rPr>
              <a:t>카드 뉴스</a:t>
            </a:r>
            <a:endParaRPr lang="en-US" altLang="ko-KR" sz="28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2F2E8A-2FD5-41F3-85D3-D8AE17712951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</p:spTree>
    <p:extLst>
      <p:ext uri="{BB962C8B-B14F-4D97-AF65-F5344CB8AC3E}">
        <p14:creationId xmlns:p14="http://schemas.microsoft.com/office/powerpoint/2010/main" val="1533896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4399317" y="3013499"/>
            <a:ext cx="33933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LICENSE</a:t>
            </a:r>
            <a:endParaRPr lang="ko-KR" altLang="en-US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2481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929583" y="3013499"/>
            <a:ext cx="33933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MIT</a:t>
            </a:r>
            <a:endParaRPr lang="ko-KR" altLang="en-US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74316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839B48-E25D-43B3-BBBD-A3CB0FBADD82}"/>
              </a:ext>
            </a:extLst>
          </p:cNvPr>
          <p:cNvSpPr txBox="1"/>
          <p:nvPr/>
        </p:nvSpPr>
        <p:spPr>
          <a:xfrm>
            <a:off x="6869054" y="2644170"/>
            <a:ext cx="33933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APACHE</a:t>
            </a:r>
          </a:p>
          <a:p>
            <a:pPr algn="ctr"/>
            <a:r>
              <a:rPr lang="en-US" altLang="ko-KR" sz="48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2.0</a:t>
            </a:r>
            <a:endParaRPr lang="ko-KR" altLang="en-US" sz="48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9E81743-8B9A-4429-9BF4-A03D690DB6D6}"/>
              </a:ext>
            </a:extLst>
          </p:cNvPr>
          <p:cNvSpPr/>
          <p:nvPr/>
        </p:nvSpPr>
        <p:spPr>
          <a:xfrm>
            <a:off x="6713786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827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593924" y="1247330"/>
            <a:ext cx="1100415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Open Source Software Notice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8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8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CF247ED-DE55-4644-8E8D-0E0DF20E12D9}"/>
              </a:ext>
            </a:extLst>
          </p:cNvPr>
          <p:cNvSpPr txBox="1"/>
          <p:nvPr/>
        </p:nvSpPr>
        <p:spPr>
          <a:xfrm>
            <a:off x="5802923" y="1247328"/>
            <a:ext cx="1750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주제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863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593924" y="1247330"/>
            <a:ext cx="1100415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Open Source Software Notice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800" b="1" dirty="0">
              <a:solidFill>
                <a:schemeClr val="bg1"/>
              </a:solidFill>
              <a:latin typeface="맑은 고딕" panose="020B0503020000020004" pitchFamily="50" charset="-127"/>
            </a:endParaRPr>
          </a:p>
          <a:p>
            <a:r>
              <a:rPr lang="en-US" altLang="ko-KR" sz="28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.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5B559-0DBB-4126-9417-00C9E0F524D0}"/>
              </a:ext>
            </a:extLst>
          </p:cNvPr>
          <p:cNvSpPr txBox="1"/>
          <p:nvPr/>
        </p:nvSpPr>
        <p:spPr>
          <a:xfrm>
            <a:off x="9269032" y="5349060"/>
            <a:ext cx="17506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본문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089489-8219-478E-A970-B0BDB97E34AB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F2F1A-8D1A-4BB7-91FB-466BF2B9ABC3}"/>
              </a:ext>
            </a:extLst>
          </p:cNvPr>
          <p:cNvSpPr txBox="1"/>
          <p:nvPr/>
        </p:nvSpPr>
        <p:spPr>
          <a:xfrm>
            <a:off x="5919717" y="2759604"/>
            <a:ext cx="61311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웹페이지 오픈소스에 대한 설명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057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C77C32-B12C-490F-90B7-5A1B946089FC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35C466-B682-4008-B305-FDDE8461B3DB}"/>
              </a:ext>
            </a:extLst>
          </p:cNvPr>
          <p:cNvSpPr txBox="1"/>
          <p:nvPr/>
        </p:nvSpPr>
        <p:spPr>
          <a:xfrm>
            <a:off x="3739662" y="2665820"/>
            <a:ext cx="63656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사용한 오픈소스 소프트웨어 이름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91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1E521AB8-9990-4229-955F-B3E533159BA5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D6188F5-FF8B-4287-9031-6C524B2FE3D5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424405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B-11</a:t>
            </a: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3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이름뭐하조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4036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550C1E-AE37-43EE-A1E8-8D34CC2FD705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79B2E6-C8E3-4416-9A30-6FA80C476438}"/>
              </a:ext>
            </a:extLst>
          </p:cNvPr>
          <p:cNvSpPr txBox="1"/>
          <p:nvPr/>
        </p:nvSpPr>
        <p:spPr>
          <a:xfrm>
            <a:off x="4972930" y="2905778"/>
            <a:ext cx="3033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오픈소스 주소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646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C0D657-4DBA-4C71-9123-A0CD992DCDE5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ED8CDD-0962-4FED-B689-5A4E22DCCF47}"/>
              </a:ext>
            </a:extLst>
          </p:cNvPr>
          <p:cNvSpPr txBox="1"/>
          <p:nvPr/>
        </p:nvSpPr>
        <p:spPr>
          <a:xfrm>
            <a:off x="5427785" y="3382106"/>
            <a:ext cx="2778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저작권 표기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7452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883DB8-F319-4E2A-998D-F2B9A0104336}"/>
              </a:ext>
            </a:extLst>
          </p:cNvPr>
          <p:cNvSpPr txBox="1"/>
          <p:nvPr/>
        </p:nvSpPr>
        <p:spPr>
          <a:xfrm>
            <a:off x="2133600" y="3990527"/>
            <a:ext cx="31652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사용한 라이센스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430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089489-8219-478E-A970-B0BDB97E34AB}"/>
              </a:ext>
            </a:extLst>
          </p:cNvPr>
          <p:cNvSpPr txBox="1"/>
          <p:nvPr/>
        </p:nvSpPr>
        <p:spPr>
          <a:xfrm>
            <a:off x="639644" y="1067258"/>
            <a:ext cx="1069891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is Copyright © 2018 B11. All rights reserved.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Open Source Software(OSS). 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This Webpage uses the following Open Source Software(OSS). You can check the license of open source software used. 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 err="1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Bootsnipp</a:t>
            </a:r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 - template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https://bootsnipp.com/license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Copyright (c) 2013 Bootsnipp.com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MIT License</a:t>
            </a:r>
          </a:p>
          <a:p>
            <a:endParaRPr lang="en-US" altLang="ko-KR" sz="2200" b="1" dirty="0">
              <a:solidFill>
                <a:schemeClr val="bg1">
                  <a:lumMod val="50000"/>
                </a:schemeClr>
              </a:solidFill>
              <a:latin typeface="맑은 고딕" panose="020B0503020000020004" pitchFamily="50" charset="-127"/>
            </a:endParaRP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The MIT License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MIT License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Copyright (c) 2018 http://cjc1288.dothome.co.kr/index.html#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Permission is hereby granted, free of charge, to any person obtaining a copy</a:t>
            </a:r>
          </a:p>
          <a:p>
            <a:r>
              <a:rPr lang="en-US" altLang="ko-KR" sz="2200" b="1" dirty="0">
                <a:solidFill>
                  <a:schemeClr val="bg1"/>
                </a:solidFill>
                <a:latin typeface="맑은 고딕" panose="020B0503020000020004" pitchFamily="50" charset="-127"/>
              </a:rPr>
              <a:t>of this software and associated documentation files (the "Software"), to deal</a:t>
            </a:r>
          </a:p>
          <a:p>
            <a:r>
              <a:rPr lang="en-US" altLang="ko-KR" sz="2200" b="1" dirty="0">
                <a:solidFill>
                  <a:schemeClr val="bg1">
                    <a:lumMod val="50000"/>
                  </a:schemeClr>
                </a:solidFill>
                <a:latin typeface="맑은 고딕" panose="020B0503020000020004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CAC552-35E4-4E4E-96C5-0ADFF65DB0CC}"/>
              </a:ext>
            </a:extLst>
          </p:cNvPr>
          <p:cNvSpPr txBox="1"/>
          <p:nvPr/>
        </p:nvSpPr>
        <p:spPr>
          <a:xfrm>
            <a:off x="7251896" y="4424282"/>
            <a:ext cx="4513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>
                <a:solidFill>
                  <a:srgbClr val="00B0F0"/>
                </a:solidFill>
              </a:rPr>
              <a:t>- </a:t>
            </a:r>
            <a:r>
              <a:rPr lang="ko-KR" altLang="en-US" sz="2800" b="1" dirty="0">
                <a:solidFill>
                  <a:srgbClr val="00B0F0"/>
                </a:solidFill>
              </a:rPr>
              <a:t>사용한 라이선스 원문</a:t>
            </a:r>
            <a:endParaRPr lang="en-US" altLang="ko-KR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503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1A7D4B8-B215-40FB-A06C-AE476CB2CA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113" b="4638"/>
          <a:stretch/>
        </p:blipFill>
        <p:spPr>
          <a:xfrm>
            <a:off x="608528" y="1044229"/>
            <a:ext cx="10974943" cy="5324573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5D0DC9A-9BDB-4477-B4B5-B1C03C8455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388" b="4986"/>
          <a:stretch/>
        </p:blipFill>
        <p:spPr>
          <a:xfrm>
            <a:off x="14219443" y="640078"/>
            <a:ext cx="6003514" cy="29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60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5D0DC9A-9BDB-4477-B4B5-B1C03C8455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8" b="4986"/>
          <a:stretch/>
        </p:blipFill>
        <p:spPr>
          <a:xfrm>
            <a:off x="632354" y="1116766"/>
            <a:ext cx="10927292" cy="532457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12FC8EB-859F-4300-97FF-E00238FCBA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6601" b="4889"/>
          <a:stretch/>
        </p:blipFill>
        <p:spPr>
          <a:xfrm>
            <a:off x="12824354" y="932466"/>
            <a:ext cx="6003514" cy="231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5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CA8266-1E00-44F6-AF57-12BB95DEB8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601" b="4889"/>
          <a:stretch/>
        </p:blipFill>
        <p:spPr>
          <a:xfrm>
            <a:off x="608527" y="1070092"/>
            <a:ext cx="11011547" cy="4248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04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1026" name="Picture 2" descr="ê´ë ¨ ì´ë¯¸ì§">
            <a:extLst>
              <a:ext uri="{FF2B5EF4-FFF2-40B4-BE49-F238E27FC236}">
                <a16:creationId xmlns:a16="http://schemas.microsoft.com/office/drawing/2014/main" id="{33B49472-A3D5-40D2-B6EF-5B7036B08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7972" y="2467339"/>
            <a:ext cx="4396154" cy="1923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29F5D8-59C6-4C15-960B-BC6549A8ECFE}"/>
              </a:ext>
            </a:extLst>
          </p:cNvPr>
          <p:cNvSpPr txBox="1"/>
          <p:nvPr/>
        </p:nvSpPr>
        <p:spPr>
          <a:xfrm>
            <a:off x="1891466" y="2705723"/>
            <a:ext cx="33933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기본적인</a:t>
            </a:r>
            <a:endParaRPr lang="en-US" altLang="ko-KR" sz="44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틀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F291CEB-18A1-4198-9A06-8DD2A9BBBCCB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9908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689062-C3BB-454D-A067-A29D87B1A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231" b="5012"/>
          <a:stretch/>
        </p:blipFill>
        <p:spPr>
          <a:xfrm>
            <a:off x="2013998" y="1453663"/>
            <a:ext cx="8164003" cy="437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423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550F0F6-4684-4E94-B540-92F5F164C4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956" b="4477"/>
          <a:stretch/>
        </p:blipFill>
        <p:spPr>
          <a:xfrm>
            <a:off x="822960" y="1158237"/>
            <a:ext cx="10546080" cy="512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898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2E19A78-7673-4BC0-B548-33DFB9F1BE1D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73620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20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3189C98-0D91-4386-B166-079F2E628D56}"/>
              </a:ext>
            </a:extLst>
          </p:cNvPr>
          <p:cNvSpPr/>
          <p:nvPr/>
        </p:nvSpPr>
        <p:spPr>
          <a:xfrm>
            <a:off x="6636149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F8F1E-6846-42C0-BCD0-6CB8A386DA73}"/>
              </a:ext>
            </a:extLst>
          </p:cNvPr>
          <p:cNvSpPr txBox="1"/>
          <p:nvPr/>
        </p:nvSpPr>
        <p:spPr>
          <a:xfrm>
            <a:off x="6636149" y="3136610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 제작</a:t>
            </a:r>
          </a:p>
        </p:txBody>
      </p:sp>
    </p:spTree>
    <p:extLst>
      <p:ext uri="{BB962C8B-B14F-4D97-AF65-F5344CB8AC3E}">
        <p14:creationId xmlns:p14="http://schemas.microsoft.com/office/powerpoint/2010/main" val="144375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804068E-0FD4-4826-8B98-E14D3E28D6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751"/>
          <a:stretch/>
        </p:blipFill>
        <p:spPr>
          <a:xfrm>
            <a:off x="1234891" y="1016597"/>
            <a:ext cx="9722217" cy="520891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3FFE7BE-BD6F-4398-8779-2FC6A8D581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459" t="12307" r="26713" b="84085"/>
          <a:stretch/>
        </p:blipFill>
        <p:spPr>
          <a:xfrm>
            <a:off x="734226" y="2859050"/>
            <a:ext cx="3689701" cy="76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463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E8E7949-9AC5-48B8-823C-BD5005ADA9C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006" b="4912"/>
          <a:stretch/>
        </p:blipFill>
        <p:spPr>
          <a:xfrm>
            <a:off x="1014663" y="1167866"/>
            <a:ext cx="10162674" cy="49208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45E8963-FD94-4237-8D72-90E64B29395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208" t="9844" r="63808" b="85012"/>
          <a:stretch/>
        </p:blipFill>
        <p:spPr>
          <a:xfrm>
            <a:off x="730618" y="2310408"/>
            <a:ext cx="3615568" cy="13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848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4E585DD-240C-49A6-9790-45C15C6A26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113" b="4638"/>
          <a:stretch/>
        </p:blipFill>
        <p:spPr>
          <a:xfrm>
            <a:off x="608528" y="1044229"/>
            <a:ext cx="10974943" cy="5324573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5FAA832E-60E9-4CCE-BE07-AF40FE603765}"/>
              </a:ext>
            </a:extLst>
          </p:cNvPr>
          <p:cNvSpPr/>
          <p:nvPr/>
        </p:nvSpPr>
        <p:spPr>
          <a:xfrm>
            <a:off x="1736203" y="4201610"/>
            <a:ext cx="8634713" cy="983848"/>
          </a:xfrm>
          <a:prstGeom prst="rect">
            <a:avLst/>
          </a:prstGeom>
          <a:noFill/>
          <a:ln w="1047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82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B30F872-5711-4F3A-A9CB-E03DCFFFB2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327" t="8889" r="29519" b="29914"/>
          <a:stretch/>
        </p:blipFill>
        <p:spPr>
          <a:xfrm>
            <a:off x="736067" y="1512278"/>
            <a:ext cx="5227705" cy="437270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44240E1-2EF4-47BF-8B4F-644F269C34B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577" t="9402" r="29423" b="29743"/>
          <a:stretch/>
        </p:blipFill>
        <p:spPr>
          <a:xfrm>
            <a:off x="6342185" y="1482966"/>
            <a:ext cx="5143932" cy="440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60FC5C-DD07-42FB-8098-84D161C096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388" b="4986"/>
          <a:stretch/>
        </p:blipFill>
        <p:spPr>
          <a:xfrm>
            <a:off x="632354" y="1116766"/>
            <a:ext cx="10927292" cy="532457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C5CF1F5-6319-4CCA-85A9-8C9D000A8B65}"/>
              </a:ext>
            </a:extLst>
          </p:cNvPr>
          <p:cNvSpPr/>
          <p:nvPr/>
        </p:nvSpPr>
        <p:spPr>
          <a:xfrm>
            <a:off x="2011680" y="3535680"/>
            <a:ext cx="780288" cy="341376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D6ED33-83B4-40FB-948F-ECDEAAD986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96" t="9059" r="21923" b="10939"/>
          <a:stretch/>
        </p:blipFill>
        <p:spPr>
          <a:xfrm>
            <a:off x="3217984" y="932466"/>
            <a:ext cx="5756032" cy="569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6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BD6ED33-83B4-40FB-948F-ECDEAAD986A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596" t="9059" r="21923" b="60627"/>
          <a:stretch/>
        </p:blipFill>
        <p:spPr>
          <a:xfrm>
            <a:off x="840724" y="1458760"/>
            <a:ext cx="10510551" cy="3940476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37306D3-58BB-47A3-9436-B5E3977C5617}"/>
              </a:ext>
            </a:extLst>
          </p:cNvPr>
          <p:cNvSpPr/>
          <p:nvPr/>
        </p:nvSpPr>
        <p:spPr>
          <a:xfrm>
            <a:off x="5569120" y="2111991"/>
            <a:ext cx="1076909" cy="4807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324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050B8B-1F7A-42E7-84FD-BE417192E8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818" t="4191" r="20838" b="10746"/>
          <a:stretch/>
        </p:blipFill>
        <p:spPr>
          <a:xfrm>
            <a:off x="2778985" y="932466"/>
            <a:ext cx="6634030" cy="517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13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D8F437A-07E5-4A43-B700-2D63679A7F0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113" b="4638"/>
          <a:stretch/>
        </p:blipFill>
        <p:spPr>
          <a:xfrm>
            <a:off x="608528" y="1044229"/>
            <a:ext cx="10974943" cy="532457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8C0FAD3-DCF5-483F-8258-CDE054EE3EDE}"/>
              </a:ext>
            </a:extLst>
          </p:cNvPr>
          <p:cNvSpPr/>
          <p:nvPr/>
        </p:nvSpPr>
        <p:spPr>
          <a:xfrm>
            <a:off x="7583115" y="1116567"/>
            <a:ext cx="1076909" cy="4807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59EAA4D-3242-414A-B796-23C071FEE2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358" y="1356934"/>
            <a:ext cx="6464228" cy="433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04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CA8266-1E00-44F6-AF57-12BB95DEB8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601" b="4889"/>
          <a:stretch/>
        </p:blipFill>
        <p:spPr>
          <a:xfrm>
            <a:off x="608527" y="1070092"/>
            <a:ext cx="11011547" cy="42486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5DE4D117-8774-4E0B-9E5F-49165D0405A8}"/>
              </a:ext>
            </a:extLst>
          </p:cNvPr>
          <p:cNvSpPr/>
          <p:nvPr/>
        </p:nvSpPr>
        <p:spPr>
          <a:xfrm>
            <a:off x="2098875" y="4704719"/>
            <a:ext cx="1076909" cy="4807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6833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D269CA2-8716-47B1-B7AB-597FDD0F22E5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73620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F8F1E-6846-42C0-BCD0-6CB8A386DA73}"/>
              </a:ext>
            </a:extLst>
          </p:cNvPr>
          <p:cNvSpPr txBox="1"/>
          <p:nvPr/>
        </p:nvSpPr>
        <p:spPr>
          <a:xfrm>
            <a:off x="6906222" y="2691745"/>
            <a:ext cx="3819651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 제작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라이선스 문서 작성</a:t>
            </a:r>
          </a:p>
        </p:txBody>
      </p:sp>
    </p:spTree>
    <p:extLst>
      <p:ext uri="{BB962C8B-B14F-4D97-AF65-F5344CB8AC3E}">
        <p14:creationId xmlns:p14="http://schemas.microsoft.com/office/powerpoint/2010/main" val="2297454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674A39-4DCD-4ABF-9E83-841258F6B863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DE4D117-8774-4E0B-9E5F-49165D0405A8}"/>
              </a:ext>
            </a:extLst>
          </p:cNvPr>
          <p:cNvSpPr/>
          <p:nvPr/>
        </p:nvSpPr>
        <p:spPr>
          <a:xfrm>
            <a:off x="2098875" y="4704719"/>
            <a:ext cx="1076909" cy="48073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5074B02-43C4-4126-AED6-97DE799251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930" b="4838"/>
          <a:stretch/>
        </p:blipFill>
        <p:spPr>
          <a:xfrm>
            <a:off x="1027253" y="1366956"/>
            <a:ext cx="10137494" cy="486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514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D8B34F2-7E93-48AC-9E61-93030A90B9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D5425E4-1FE9-4673-A17D-30DA4ED9AD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F4F972-DF0D-41A2-ACEA-7032B6A99B8F}"/>
              </a:ext>
            </a:extLst>
          </p:cNvPr>
          <p:cNvSpPr/>
          <p:nvPr/>
        </p:nvSpPr>
        <p:spPr>
          <a:xfrm>
            <a:off x="4244050" y="1675435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2DFD46-AC58-4086-8149-5B296A93BDF0}"/>
              </a:ext>
            </a:extLst>
          </p:cNvPr>
          <p:cNvSpPr txBox="1"/>
          <p:nvPr/>
        </p:nvSpPr>
        <p:spPr>
          <a:xfrm>
            <a:off x="4707037" y="2767279"/>
            <a:ext cx="27779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4000" b="1" dirty="0">
                <a:solidFill>
                  <a:schemeClr val="bg1"/>
                </a:solidFill>
              </a:rPr>
              <a:t>YOU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58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73620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F8F1E-6846-42C0-BCD0-6CB8A386DA73}"/>
              </a:ext>
            </a:extLst>
          </p:cNvPr>
          <p:cNvSpPr txBox="1"/>
          <p:nvPr/>
        </p:nvSpPr>
        <p:spPr>
          <a:xfrm>
            <a:off x="7994339" y="2322413"/>
            <a:ext cx="1643418" cy="2213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홍산해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한동연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박서연</a:t>
            </a:r>
          </a:p>
        </p:txBody>
      </p:sp>
    </p:spTree>
    <p:extLst>
      <p:ext uri="{BB962C8B-B14F-4D97-AF65-F5344CB8AC3E}">
        <p14:creationId xmlns:p14="http://schemas.microsoft.com/office/powerpoint/2010/main" val="322281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D269CA2-8716-47B1-B7AB-597FDD0F22E5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73620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FF8F1E-6846-42C0-BCD0-6CB8A386DA73}"/>
              </a:ext>
            </a:extLst>
          </p:cNvPr>
          <p:cNvSpPr txBox="1"/>
          <p:nvPr/>
        </p:nvSpPr>
        <p:spPr>
          <a:xfrm>
            <a:off x="6388062" y="2691745"/>
            <a:ext cx="5651538" cy="1474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 제작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컨텐츠</a:t>
            </a:r>
            <a:r>
              <a:rPr lang="en-US" altLang="ko-KR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SNS </a:t>
            </a: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공유 기능 구현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87324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소개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C6D1A-6CC8-4D76-8AA1-10B5C36949E5}"/>
              </a:ext>
            </a:extLst>
          </p:cNvPr>
          <p:cNvSpPr txBox="1"/>
          <p:nvPr/>
        </p:nvSpPr>
        <p:spPr>
          <a:xfrm>
            <a:off x="1736200" y="3136611"/>
            <a:ext cx="3703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웹페이지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994339" y="2322413"/>
            <a:ext cx="1643418" cy="2213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최준호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유영민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강하늘</a:t>
            </a:r>
            <a:endParaRPr lang="ko-KR" altLang="en-US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2439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81970FB-5BEE-4308-BE34-4D00FB907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9BDF962-C202-40ED-A3EC-EB1BF781B12A}"/>
              </a:ext>
            </a:extLst>
          </p:cNvPr>
          <p:cNvSpPr/>
          <p:nvPr/>
        </p:nvSpPr>
        <p:spPr>
          <a:xfrm>
            <a:off x="0" y="-2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A53359-9709-473C-AC07-6B26D220695B}"/>
              </a:ext>
            </a:extLst>
          </p:cNvPr>
          <p:cNvSpPr txBox="1"/>
          <p:nvPr/>
        </p:nvSpPr>
        <p:spPr>
          <a:xfrm>
            <a:off x="191175" y="347691"/>
            <a:ext cx="1942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팀 활동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2F4AE02-0D4D-4B6F-9A71-DC4B2C12F006}"/>
              </a:ext>
            </a:extLst>
          </p:cNvPr>
          <p:cNvSpPr/>
          <p:nvPr/>
        </p:nvSpPr>
        <p:spPr>
          <a:xfrm>
            <a:off x="1736199" y="1676399"/>
            <a:ext cx="3703899" cy="3507129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89D8CD-88B4-41C4-B9E2-A20A6961B2DB}"/>
              </a:ext>
            </a:extLst>
          </p:cNvPr>
          <p:cNvSpPr txBox="1"/>
          <p:nvPr/>
        </p:nvSpPr>
        <p:spPr>
          <a:xfrm>
            <a:off x="7187780" y="3061077"/>
            <a:ext cx="3268021" cy="735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매주 </a:t>
            </a:r>
            <a:r>
              <a:rPr lang="ko-KR" altLang="en-US" sz="32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금요일 </a:t>
            </a:r>
            <a:r>
              <a:rPr lang="en-US" altLang="ko-KR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r>
            <a:r>
              <a:rPr lang="ko-KR" altLang="en-US" sz="3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시</a:t>
            </a:r>
            <a:endParaRPr lang="en-US" altLang="ko-KR" sz="3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F9629F9-77E2-4DE0-8E88-269E6EEA0DCC}"/>
              </a:ext>
            </a:extLst>
          </p:cNvPr>
          <p:cNvCxnSpPr>
            <a:cxnSpLocks/>
          </p:cNvCxnSpPr>
          <p:nvPr/>
        </p:nvCxnSpPr>
        <p:spPr>
          <a:xfrm flipH="1">
            <a:off x="3588148" y="1988998"/>
            <a:ext cx="1" cy="1440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D1FC1D4-AD7C-4DC3-ABE2-DB9BB0FA10A2}"/>
              </a:ext>
            </a:extLst>
          </p:cNvPr>
          <p:cNvCxnSpPr>
            <a:cxnSpLocks/>
          </p:cNvCxnSpPr>
          <p:nvPr/>
        </p:nvCxnSpPr>
        <p:spPr>
          <a:xfrm flipH="1">
            <a:off x="3588149" y="3404156"/>
            <a:ext cx="13680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2268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1856</Words>
  <Application>Microsoft Office PowerPoint</Application>
  <PresentationFormat>와이드스크린</PresentationFormat>
  <Paragraphs>349</Paragraphs>
  <Slides>51</Slides>
  <Notes>49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51</vt:i4>
      </vt:variant>
    </vt:vector>
  </HeadingPairs>
  <TitlesOfParts>
    <vt:vector size="5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 Yeon Park</dc:creator>
  <cp:lastModifiedBy>Seo Yeon Park</cp:lastModifiedBy>
  <cp:revision>25</cp:revision>
  <dcterms:created xsi:type="dcterms:W3CDTF">2018-12-09T15:33:45Z</dcterms:created>
  <dcterms:modified xsi:type="dcterms:W3CDTF">2018-12-12T06:04:36Z</dcterms:modified>
</cp:coreProperties>
</file>

<file path=docProps/thumbnail.jpeg>
</file>